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8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300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03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9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07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7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70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14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5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4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7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04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47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Socjologia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Zakład Nauk Humanistycznych PUM</a:t>
            </a:r>
          </a:p>
          <a:p>
            <a:r>
              <a:rPr lang="pl-PL" dirty="0" smtClean="0"/>
              <a:t>Jacek Rudnicki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9123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Georg </a:t>
            </a:r>
            <a:r>
              <a:rPr lang="pl-PL" dirty="0" err="1"/>
              <a:t>Lunberg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definiuje </a:t>
            </a:r>
            <a:r>
              <a:rPr lang="pl-PL" dirty="0"/>
              <a:t>socjologię jako naukę o „przewidywanych sekwencjach </a:t>
            </a:r>
            <a:r>
              <a:rPr lang="pl-PL" dirty="0" err="1"/>
              <a:t>zachowań</a:t>
            </a:r>
            <a:r>
              <a:rPr lang="pl-PL" dirty="0"/>
              <a:t> ludzkich w sytuacjach dostatecznie sprecyzowanych</a:t>
            </a:r>
            <a:r>
              <a:rPr lang="pl-PL" dirty="0" smtClean="0"/>
              <a:t>”.</a:t>
            </a:r>
          </a:p>
          <a:p>
            <a:r>
              <a:rPr lang="pl-PL" dirty="0" smtClean="0"/>
              <a:t>Innymi słowy mówi o nauce zwanej Homologią, czyli logowaniem się pojedynczego człowieka do grupy ludzi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1819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Robert </a:t>
            </a:r>
            <a:r>
              <a:rPr lang="pl-PL" dirty="0" err="1"/>
              <a:t>Merton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traktuje </a:t>
            </a:r>
            <a:r>
              <a:rPr lang="pl-PL" dirty="0"/>
              <a:t>socjologię jako naukę o systemie wzajemnie powiązanych ze sobą elementów (klasy, warstwy, organizacje, grupy)”.</a:t>
            </a:r>
          </a:p>
        </p:txBody>
      </p:sp>
    </p:spTree>
    <p:extLst>
      <p:ext uri="{BB962C8B-B14F-4D97-AF65-F5344CB8AC3E}">
        <p14:creationId xmlns:p14="http://schemas.microsoft.com/office/powerpoint/2010/main" val="3091647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Adam </a:t>
            </a:r>
            <a:r>
              <a:rPr lang="pl-PL" dirty="0" err="1" smtClean="0"/>
              <a:t>Podgórecki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3117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Diagnostyka społeczna (socjografia)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dąży </a:t>
            </a:r>
            <a:r>
              <a:rPr lang="pl-PL" dirty="0"/>
              <a:t>do zebrania danych o rozmaitych dziedzinach życia społecznego w sposób intersubiektywnie sprawdzalny i systematyczny, a przy tym subiektywnie rozumiany. Początek jej dały badania Fryderyka Engelsa dotyczące położenia klasy robotniczej w Anglii. Bada ją socjologia diagnostyczna</a:t>
            </a:r>
          </a:p>
        </p:txBody>
      </p:sp>
    </p:spTree>
    <p:extLst>
      <p:ext uri="{BB962C8B-B14F-4D97-AF65-F5344CB8AC3E}">
        <p14:creationId xmlns:p14="http://schemas.microsoft.com/office/powerpoint/2010/main" val="1492607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Funkcja apologetyczna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ujawnia </a:t>
            </a:r>
            <a:r>
              <a:rPr lang="pl-PL" dirty="0"/>
              <a:t>się wtedy, gdy dzięki zebranym w wiedzę socjologiczną danym dla celów pozanaukowych chwali się pewne sytuacje społeczne, instytucje, koncepcje. Tak wykorzystywana była między innymi w III Rzeszy, ale w wersji subtelniejszej jest używana także w innych państwach i okresach historycznych. Dzieje się tak dlatego, że w naukach społecznych można dobierać dla z góry przyjętej tezy dogodną argumentację.</a:t>
            </a:r>
          </a:p>
        </p:txBody>
      </p:sp>
    </p:spTree>
    <p:extLst>
      <p:ext uri="{BB962C8B-B14F-4D97-AF65-F5344CB8AC3E}">
        <p14:creationId xmlns:p14="http://schemas.microsoft.com/office/powerpoint/2010/main" val="2221291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Funkcja demaskatorska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może </a:t>
            </a:r>
            <a:r>
              <a:rPr lang="pl-PL" dirty="0"/>
              <a:t>być rozumiana na dwa sposoby: metodologiczny i oceniający. W rozumieniu metodologicznym demaskowanie to ukazywanie pewnych cech, które nie są łatwo uchwytne na pierwszy rzut oka lub wskazywanie na zmienne niezależne, które tkwią u podstaw pewnych zjawisk, a są przesłonięte przez pozorne zmienne niezależne. W rozumieniu emocjonalnym albo oceniającym chodzi o wskazywanie pewnych rzeczywistych motywacji, które są celowo lub nieświadomie ukrywane. Demaskatorstwo emocjonalne polega na ujawnianiu motywów, które chciałoby się starannie ukryć. Przykładem może być faktyczna i normatywna skuteczność przepisu prawnego.</a:t>
            </a:r>
          </a:p>
        </p:txBody>
      </p:sp>
    </p:spTree>
    <p:extLst>
      <p:ext uri="{BB962C8B-B14F-4D97-AF65-F5344CB8AC3E}">
        <p14:creationId xmlns:p14="http://schemas.microsoft.com/office/powerpoint/2010/main" val="341770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Funkcja teoretyczna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to </a:t>
            </a:r>
            <a:r>
              <a:rPr lang="pl-PL" dirty="0"/>
              <a:t>zarówno przygotowanie modelu teoretycznego dla uporządkowania zbioru zgromadzonych wcześniej danych empirycznych jak i wyjaśnienie opisywanych zależności, rozumienie wielości możliwych sytuacji międzyludzkich. Uzyskiwane dane mogą jednak wspierać rozmaicie sformułowane hipotezy ogólne. Jest obok funkcji diagnostycznej główną funkcją nauki socjologii.</a:t>
            </a:r>
          </a:p>
        </p:txBody>
      </p:sp>
    </p:spTree>
    <p:extLst>
      <p:ext uri="{BB962C8B-B14F-4D97-AF65-F5344CB8AC3E}">
        <p14:creationId xmlns:p14="http://schemas.microsoft.com/office/powerpoint/2010/main" val="2156549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Funkcja socjotechniczna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rozumiana </a:t>
            </a:r>
            <a:r>
              <a:rPr lang="pl-PL" dirty="0"/>
              <a:t>jest jako zespół pewnych zleceń dotyczących tego, jak przy uwzględnieniu istniejących ocen społecznych dokonywać świadomych przekształceń po to, by osiągnąć zamierzone cele. Może obsługiwać zarówno oceny społecznie wartościowe jak i naganne. Jej zadaniem jest zarówno dawanie zaleceń w poszczególnych dziedzinach życia społecznego jak i przede wszystkim proponowanie ogólnych założeń praktycznego działania.</a:t>
            </a:r>
          </a:p>
        </p:txBody>
      </p:sp>
    </p:spTree>
    <p:extLst>
      <p:ext uri="{BB962C8B-B14F-4D97-AF65-F5344CB8AC3E}">
        <p14:creationId xmlns:p14="http://schemas.microsoft.com/office/powerpoint/2010/main" val="3869295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socjotechnika</a:t>
            </a:r>
            <a:endParaRPr lang="pl-PL" dirty="0"/>
          </a:p>
        </p:txBody>
      </p:sp>
      <p:pic>
        <p:nvPicPr>
          <p:cNvPr id="16" name="Symbol zastępczy obrazu 1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90" b="12490"/>
          <a:stretch>
            <a:fillRect/>
          </a:stretch>
        </p:blipFill>
        <p:spPr/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Adam </a:t>
            </a:r>
            <a:r>
              <a:rPr lang="pl-PL" dirty="0" err="1"/>
              <a:t>Podgórecki</a:t>
            </a:r>
            <a:r>
              <a:rPr lang="pl-PL" dirty="0"/>
              <a:t> nie rozstrzyga, czy socjotechnika (znana również jako inżynieria społeczna) jest odrębną dyscypliną czy jedną z możliwych funkcji nauki socjologii.</a:t>
            </a:r>
          </a:p>
        </p:txBody>
      </p:sp>
    </p:spTree>
    <p:extLst>
      <p:ext uri="{BB962C8B-B14F-4D97-AF65-F5344CB8AC3E}">
        <p14:creationId xmlns:p14="http://schemas.microsoft.com/office/powerpoint/2010/main" val="1620394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Socjologia medyczna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jedna z dziedzin socjologii zajmująca się badaniem społecznych aspektów zdrowia, choroby i opieki zdrowotnej</a:t>
            </a:r>
          </a:p>
        </p:txBody>
      </p:sp>
    </p:spTree>
    <p:extLst>
      <p:ext uri="{BB962C8B-B14F-4D97-AF65-F5344CB8AC3E}">
        <p14:creationId xmlns:p14="http://schemas.microsoft.com/office/powerpoint/2010/main" val="352741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nauka badająca w systematyczny sposób funkcjonowanie i zmiany społeczeństwa</a:t>
            </a:r>
          </a:p>
        </p:txBody>
      </p:sp>
    </p:spTree>
    <p:extLst>
      <p:ext uri="{BB962C8B-B14F-4D97-AF65-F5344CB8AC3E}">
        <p14:creationId xmlns:p14="http://schemas.microsoft.com/office/powerpoint/2010/main" val="4079886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Socjologia medycyny prowadzi badania społeczne systemu szpitalnictwa i innych placówek leczniczych oraz społecznych ról zawodów medycznych: lekarzy, pielęgniarek i innych.</a:t>
            </a:r>
          </a:p>
        </p:txBody>
      </p:sp>
    </p:spTree>
    <p:extLst>
      <p:ext uri="{BB962C8B-B14F-4D97-AF65-F5344CB8AC3E}">
        <p14:creationId xmlns:p14="http://schemas.microsoft.com/office/powerpoint/2010/main" val="3723271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Dterminanty</a:t>
            </a:r>
            <a:r>
              <a:rPr lang="pl-PL" dirty="0" smtClean="0"/>
              <a:t> dziedziny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Choroba</a:t>
            </a:r>
          </a:p>
          <a:p>
            <a:r>
              <a:rPr lang="pl-PL" dirty="0" smtClean="0"/>
              <a:t>Śmierć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6247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Opieka perinatalna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III stopniowy system opieki perinatalnej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4347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POCT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Point of </a:t>
            </a:r>
            <a:r>
              <a:rPr lang="pl-PL" dirty="0" err="1" smtClean="0"/>
              <a:t>care</a:t>
            </a:r>
            <a:r>
              <a:rPr lang="pl-PL" dirty="0" smtClean="0"/>
              <a:t> </a:t>
            </a:r>
            <a:r>
              <a:rPr lang="pl-PL" dirty="0" err="1" smtClean="0"/>
              <a:t>testing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3805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Ubezpieczenia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Narodowy Fundusz Zdrowia. </a:t>
            </a:r>
            <a:r>
              <a:rPr lang="pl-PL" dirty="0" err="1" smtClean="0"/>
              <a:t>Medicover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9689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Umiejętności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Umiejętność resuscytacji jako obowiązek społeczny</a:t>
            </a:r>
          </a:p>
        </p:txBody>
      </p:sp>
    </p:spTree>
    <p:extLst>
      <p:ext uri="{BB962C8B-B14F-4D97-AF65-F5344CB8AC3E}">
        <p14:creationId xmlns:p14="http://schemas.microsoft.com/office/powerpoint/2010/main" val="3261118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Zachowania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Prozdrowotny tryb życia jako zjawisko socjologiczne, aspekty społeczne</a:t>
            </a:r>
          </a:p>
        </p:txBody>
      </p:sp>
    </p:spTree>
    <p:extLst>
      <p:ext uri="{BB962C8B-B14F-4D97-AF65-F5344CB8AC3E}">
        <p14:creationId xmlns:p14="http://schemas.microsoft.com/office/powerpoint/2010/main" val="3289651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Szczepienia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Szczepienia powszechne, szczepienia a-celularne, globulina anty RSV, ruchy anty szczepionkowe, historia szczepień, </a:t>
            </a:r>
            <a:r>
              <a:rPr lang="pl-PL" dirty="0" err="1"/>
              <a:t>Variola</a:t>
            </a:r>
            <a:r>
              <a:rPr lang="pl-PL" dirty="0"/>
              <a:t> </a:t>
            </a:r>
            <a:r>
              <a:rPr lang="pl-PL" dirty="0" err="1" smtClean="0"/>
              <a:t>vera</a:t>
            </a:r>
            <a:r>
              <a:rPr lang="pl-PL" dirty="0" smtClean="0"/>
              <a:t>, sepsa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3076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Edukacja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Edukacja prozdrowotna, </a:t>
            </a:r>
            <a:r>
              <a:rPr lang="pl-PL" dirty="0" smtClean="0"/>
              <a:t>Szkoła </a:t>
            </a:r>
            <a:r>
              <a:rPr lang="pl-PL" dirty="0"/>
              <a:t>Matek i </a:t>
            </a:r>
            <a:r>
              <a:rPr lang="pl-PL" dirty="0" smtClean="0"/>
              <a:t>Ojców, seksualna w szkołach, rola mediów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9167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Szpitalnictwo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ISO, akredytacja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70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Historia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Termin „socjologia” (od łac. </a:t>
            </a:r>
            <a:r>
              <a:rPr lang="pl-PL" dirty="0" err="1"/>
              <a:t>socius</a:t>
            </a:r>
            <a:r>
              <a:rPr lang="pl-PL" dirty="0"/>
              <a:t> – zbiorowość, społeczeństwo i gr. logos mądrość, wiedza) wprowadził w 1837 roku </a:t>
            </a:r>
            <a:r>
              <a:rPr lang="pl-PL" dirty="0" err="1"/>
              <a:t>Auguste</a:t>
            </a:r>
            <a:r>
              <a:rPr lang="pl-PL" dirty="0"/>
              <a:t> Comte. Jako samodzielna dyscyplina naukowa socjologia wyodrębniła się pod koniec XIX wieku. Pierwszy wydział socjologii powstał w 1892 roku na Uniwersytecie w Chicago, trzy lata później ustanowiono pierwszą europejską katedrę socjologii, na Uniwersytecie w Bordeaux.</a:t>
            </a:r>
          </a:p>
        </p:txBody>
      </p:sp>
    </p:spTree>
    <p:extLst>
      <p:ext uri="{BB962C8B-B14F-4D97-AF65-F5344CB8AC3E}">
        <p14:creationId xmlns:p14="http://schemas.microsoft.com/office/powerpoint/2010/main" val="2578288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Opieka ambulatoryjna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Dostępność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79388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Hospicja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Chorzy terminalnie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28426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Ludzie starzy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Opieka za emeryturę?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0826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Biedni </a:t>
            </a:r>
            <a:r>
              <a:rPr lang="pl-PL" dirty="0"/>
              <a:t>i</a:t>
            </a:r>
            <a:r>
              <a:rPr lang="pl-PL" dirty="0" smtClean="0"/>
              <a:t> bogaci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Bezdomni, bez pracy, osoby o ograniczonych możliwościach intelektualnych, osoby z upośledzeniem, bogaci, służby mundurowe, politycy</a:t>
            </a:r>
          </a:p>
        </p:txBody>
      </p:sp>
    </p:spTree>
    <p:extLst>
      <p:ext uri="{BB962C8B-B14F-4D97-AF65-F5344CB8AC3E}">
        <p14:creationId xmlns:p14="http://schemas.microsoft.com/office/powerpoint/2010/main" val="39690781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Wskaźniki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Wskaźniki dobrostanu społecznego; umieralność okołoporodowa, śmiertelność, średnia długość życia, opieka nad ludźmi starymi, </a:t>
            </a:r>
            <a:r>
              <a:rPr lang="pl-PL" dirty="0" smtClean="0"/>
              <a:t>chorymi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84369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NTS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Badania nad nauką, technologią a społeczeństwem (NTS)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20715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Francis Bacon</a:t>
            </a: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75136" y="822325"/>
            <a:ext cx="4158215" cy="5184775"/>
          </a:xfrm>
          <a:prstGeom prst="rect">
            <a:avLst/>
          </a:prstGeom>
        </p:spPr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W</a:t>
            </a:r>
            <a:r>
              <a:rPr lang="pl-PL" dirty="0" smtClean="0"/>
              <a:t>icehrabia </a:t>
            </a:r>
            <a:r>
              <a:rPr lang="pl-PL" dirty="0" err="1"/>
              <a:t>St</a:t>
            </a:r>
            <a:r>
              <a:rPr lang="pl-PL" dirty="0"/>
              <a:t> Albans (ur. 22 stycznia 1561 w Londynie - zm. 9 kwietnia 1626 w </a:t>
            </a:r>
            <a:r>
              <a:rPr lang="pl-PL" dirty="0" err="1"/>
              <a:t>Highgate</a:t>
            </a:r>
            <a:r>
              <a:rPr lang="pl-PL" dirty="0"/>
              <a:t>) – angielski filozof, jeden z najwybitniejszych przedstawicieli filozofii epoki odrodzenia i baroku, eseista, polityk oraz prawnik. Uchodzi za jednego z twórców nowożytnej metody naukowej opartej na eksperymencie i indukcji[1]. Jest też uważany za jednego z twórców empiryzmu.</a:t>
            </a:r>
          </a:p>
        </p:txBody>
      </p:sp>
    </p:spTree>
    <p:extLst>
      <p:ext uri="{BB962C8B-B14F-4D97-AF65-F5344CB8AC3E}">
        <p14:creationId xmlns:p14="http://schemas.microsoft.com/office/powerpoint/2010/main" val="40194725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accent4">
                  <a:lumMod val="50000"/>
                </a:schemeClr>
              </a:buClr>
              <a:buSzPct val="150000"/>
              <a:buNone/>
            </a:pPr>
            <a:r>
              <a:rPr lang="pl-PL" dirty="0" smtClean="0"/>
              <a:t>Od czasów </a:t>
            </a:r>
            <a:r>
              <a:rPr lang="pl-PL" dirty="0" err="1" smtClean="0"/>
              <a:t>F.Bacona</a:t>
            </a:r>
            <a:r>
              <a:rPr lang="pl-PL" dirty="0" smtClean="0"/>
              <a:t> wierzono, że rozwój ludzkości związany jest z postępem technologicznym. Jednak społeczny wizerunek nauki uległ zmianie. Dostrzeżono pejoratywne skutki rozwoju nauki a co za tym idzie technologii. (Alfredo Marcos)</a:t>
            </a:r>
          </a:p>
          <a:p>
            <a:pPr marL="0" indent="0">
              <a:buClr>
                <a:schemeClr val="accent4">
                  <a:lumMod val="50000"/>
                </a:schemeClr>
              </a:buClr>
              <a:buSzPct val="150000"/>
              <a:buNone/>
            </a:pPr>
            <a:r>
              <a:rPr lang="pl-PL" dirty="0" smtClean="0"/>
              <a:t>„Medycyna jest nauką – zawód lekarza zaś jest wykonywaniem sztuki, która na niej bazuje” (Hans </a:t>
            </a:r>
            <a:r>
              <a:rPr lang="pl-PL" dirty="0" err="1" smtClean="0"/>
              <a:t>Jonas</a:t>
            </a:r>
            <a:r>
              <a:rPr lang="pl-PL" dirty="0" smtClean="0"/>
              <a:t>)</a:t>
            </a:r>
          </a:p>
          <a:p>
            <a:pPr marL="0" indent="0">
              <a:buClr>
                <a:schemeClr val="accent4">
                  <a:lumMod val="50000"/>
                </a:schemeClr>
              </a:buClr>
              <a:buSzPct val="150000"/>
              <a:buNone/>
            </a:pPr>
            <a:r>
              <a:rPr lang="pl-PL" dirty="0" smtClean="0"/>
              <a:t>Medycyna ma zatem coś z nauki, techniki i sztuki</a:t>
            </a:r>
            <a:r>
              <a:rPr lang="pl-PL" dirty="0"/>
              <a:t>. (Alfredo Marcos)</a:t>
            </a:r>
          </a:p>
          <a:p>
            <a:pPr marL="0" indent="0">
              <a:buClr>
                <a:schemeClr val="accent4">
                  <a:lumMod val="50000"/>
                </a:schemeClr>
              </a:buClr>
              <a:buSzPct val="150000"/>
              <a:buNone/>
            </a:pPr>
            <a:r>
              <a:rPr lang="pl-PL" dirty="0" smtClean="0"/>
              <a:t>Postęp biotechnologii rozwiązuje problemy tworząc kolejne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89717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kabaret </a:t>
            </a:r>
            <a:r>
              <a:rPr lang="pl-PL" dirty="0" err="1"/>
              <a:t>Czesuaf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Rząd </a:t>
            </a:r>
            <a:r>
              <a:rPr lang="pl-PL" dirty="0"/>
              <a:t>o nas pamięta...</a:t>
            </a:r>
          </a:p>
          <a:p>
            <a:r>
              <a:rPr lang="pl-PL" dirty="0" smtClean="0"/>
              <a:t>To </a:t>
            </a:r>
            <a:r>
              <a:rPr lang="pl-PL" dirty="0"/>
              <a:t>miała być puenta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3000375"/>
            <a:ext cx="4572000" cy="857250"/>
          </a:xfrm>
          <a:prstGeom prst="rect">
            <a:avLst/>
          </a:prstGeom>
        </p:spPr>
      </p:pic>
      <p:pic>
        <p:nvPicPr>
          <p:cNvPr id="10" name="Symbol zastępczy obrazu 9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2761" r="12761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6164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XXI wiek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Rosnąca rola </a:t>
            </a:r>
            <a:r>
              <a:rPr lang="pl-PL" dirty="0" err="1" smtClean="0"/>
              <a:t>internetu</a:t>
            </a:r>
            <a:r>
              <a:rPr lang="pl-PL" dirty="0" smtClean="0"/>
              <a:t>; </a:t>
            </a:r>
            <a:r>
              <a:rPr lang="pl-PL" dirty="0" err="1" smtClean="0"/>
              <a:t>rp</a:t>
            </a:r>
            <a:r>
              <a:rPr lang="pl-PL" dirty="0" smtClean="0"/>
              <a:t>, L4, dokumentacja lekarska, konsultacje, operacje chirurgiczne na odległość 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302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Jan Szczepański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„socjologia </a:t>
            </a:r>
            <a:r>
              <a:rPr lang="pl-PL" dirty="0"/>
              <a:t>poszukuje praw zjawisk zachodzących między ludźmi, zajmuje się badaniem struktur, czyli wzajemnego przyporządkowania sobie ludzi w zbiorowościach”.</a:t>
            </a:r>
          </a:p>
        </p:txBody>
      </p:sp>
    </p:spTree>
    <p:extLst>
      <p:ext uri="{BB962C8B-B14F-4D97-AF65-F5344CB8AC3E}">
        <p14:creationId xmlns:p14="http://schemas.microsoft.com/office/powerpoint/2010/main" val="22328760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AIDS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Krew, seks i śmierć. Transfuzje zakażonej krwi z powodu braku pieniędzy na testy oraz niechęci do ich wykonywania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91943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 </a:t>
            </a:r>
            <a:r>
              <a:rPr lang="pl-PL" dirty="0" err="1" smtClean="0"/>
              <a:t>Nouvel</a:t>
            </a:r>
            <a:r>
              <a:rPr lang="pl-PL" dirty="0" smtClean="0"/>
              <a:t> </a:t>
            </a:r>
            <a:r>
              <a:rPr lang="pl-PL" dirty="0" err="1" smtClean="0"/>
              <a:t>observateur</a:t>
            </a:r>
            <a:r>
              <a:rPr lang="pl-PL" dirty="0" smtClean="0"/>
              <a:t> 1985</a:t>
            </a:r>
            <a:br>
              <a:rPr lang="pl-PL" dirty="0" smtClean="0"/>
            </a:br>
            <a:r>
              <a:rPr lang="pl-PL" dirty="0" smtClean="0"/>
              <a:t>aids, nowa dżuma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Wobec tej plagi, która wydaje się odpowiednikiem dżumy i trądu w średniowieczu reakcje staja się irracjonalne i nieprzemyślane. Oczywiście nie są to proporcje porównywalne do dżumy skoro we Francji w latach 1981-1992 zanotowano 20 250 ujawnionych przypadków AIDS podobnie jak liczba 100 000 zgonów spowodowanych przez tę chorobę w latach 1981-1992 w USA.</a:t>
            </a:r>
          </a:p>
          <a:p>
            <a:r>
              <a:rPr lang="pl-PL" dirty="0" smtClean="0"/>
              <a:t>„AIDS nie jest dżumą, to po prostu AIDS i tyle”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63628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Socjologia i socjologia medycyny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„Obok śmierci oceanów, jezior i lasów, obok niepohamowanego przyrostu naturalnego w ubogich częściach świata, obok katastrof nuklearnych jak ta w Czarnobylu, dziurawienia i niszczenia warstwy ozonowej, nieustannego ryzyka konfrontacji nuklearnej między supermocarstwami albo ataku nuklearnego ze strony któregoś z nieodpowiedzialnych państw nieznajdujących się pod kontrolą supermocarstw – obok tego wszystkiego mamy jeszcze AIDS”</a:t>
            </a:r>
          </a:p>
          <a:p>
            <a:r>
              <a:rPr lang="pl-PL" dirty="0" smtClean="0"/>
              <a:t>Susan </a:t>
            </a:r>
            <a:r>
              <a:rPr lang="pl-PL" dirty="0" err="1" smtClean="0"/>
              <a:t>Sontag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92582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Wiara w postępy medycyny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We Francji w 1935r. 150 zgonów/100 tys. Ludności z powodu gruźlicy, w 1970 &lt; 7</a:t>
            </a:r>
          </a:p>
          <a:p>
            <a:pPr marL="128016" lvl="1" indent="0">
              <a:buNone/>
            </a:pPr>
            <a:r>
              <a:rPr lang="pl-PL" dirty="0" smtClean="0"/>
              <a:t>1945r. Liczba zgłoszonych przypadków syfilisu 15 tys. W 1970r. 3 tys.</a:t>
            </a:r>
          </a:p>
          <a:p>
            <a:pPr marL="128016" lvl="1" indent="0">
              <a:buNone/>
            </a:pPr>
            <a:r>
              <a:rPr lang="pl-PL" sz="2400" dirty="0" smtClean="0"/>
              <a:t>Śmiertelność z powodu raka żołądka 20/100 tys. W 1980 5/100 tys.</a:t>
            </a:r>
            <a:endParaRPr lang="pl-PL" sz="2400" dirty="0"/>
          </a:p>
          <a:p>
            <a:pPr marL="128016" lvl="1" indent="0">
              <a:buNone/>
            </a:pPr>
            <a:r>
              <a:rPr lang="pl-PL" sz="2400" dirty="0" smtClean="0"/>
              <a:t>Świadomość faktu panowania nad patologiami budzi zaufanie ale stają się one trudniejsze do zaakceptowania.</a:t>
            </a:r>
          </a:p>
          <a:p>
            <a:pPr marL="128016" lvl="1" indent="0">
              <a:buNone/>
            </a:pPr>
            <a:r>
              <a:rPr lang="pl-PL" sz="2400" dirty="0" smtClean="0"/>
              <a:t>Tej podstawie należy zawdzięczać bezprecedensowe </a:t>
            </a:r>
            <a:r>
              <a:rPr lang="pl-PL" sz="2400" smtClean="0"/>
              <a:t>uruchomie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170901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Tematy do kolejnych </a:t>
            </a:r>
            <a:r>
              <a:rPr lang="pl-PL" dirty="0" smtClean="0"/>
              <a:t>zajęć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2247364"/>
            <a:ext cx="9720071" cy="4023360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Chory </a:t>
            </a:r>
            <a:r>
              <a:rPr lang="pl-PL" dirty="0"/>
              <a:t>człowiek w </a:t>
            </a:r>
            <a:r>
              <a:rPr lang="pl-PL" dirty="0" smtClean="0"/>
              <a:t>społeczeństwie. Społeczeństwo </a:t>
            </a:r>
            <a:r>
              <a:rPr lang="pl-PL" dirty="0"/>
              <a:t>wobec chorego </a:t>
            </a:r>
            <a:r>
              <a:rPr lang="pl-PL" dirty="0" smtClean="0"/>
              <a:t>człowieka. </a:t>
            </a:r>
            <a:r>
              <a:rPr lang="pl-PL" dirty="0" err="1" smtClean="0"/>
              <a:t>Telemedycyna</a:t>
            </a:r>
            <a:r>
              <a:rPr lang="pl-PL" dirty="0" smtClean="0"/>
              <a:t> </a:t>
            </a:r>
            <a:r>
              <a:rPr lang="pl-PL" dirty="0"/>
              <a:t>jako zjawisko społeczne i jej znaczenie dla zdrowia i bezpieczeństwa </a:t>
            </a:r>
            <a:r>
              <a:rPr lang="pl-PL" dirty="0" smtClean="0"/>
              <a:t>pacjentów. Janusz </a:t>
            </a:r>
            <a:r>
              <a:rPr lang="pl-PL" dirty="0"/>
              <a:t>Korczak „</a:t>
            </a:r>
            <a:r>
              <a:rPr lang="pl-PL" dirty="0" smtClean="0"/>
              <a:t>społecznik”. Dr </a:t>
            </a:r>
            <a:r>
              <a:rPr lang="pl-PL" dirty="0"/>
              <a:t>Judym lekarz społecznik. Czy dzisiaj nie są potrzebni </a:t>
            </a:r>
            <a:r>
              <a:rPr lang="pl-PL" dirty="0" smtClean="0"/>
              <a:t>Judymowie czy organizacja opieki medycznej? Znaczenie </a:t>
            </a:r>
            <a:r>
              <a:rPr lang="pl-PL" dirty="0"/>
              <a:t>powiedzenia „Nie można pozostawić spraw zdrowia personelowi medycznemu (lekarzom), nie dadzą sobie </a:t>
            </a:r>
            <a:r>
              <a:rPr lang="pl-PL" dirty="0" smtClean="0"/>
              <a:t>rady.. Koszty </a:t>
            </a:r>
            <a:r>
              <a:rPr lang="pl-PL" dirty="0"/>
              <a:t>społeczne </a:t>
            </a:r>
            <a:r>
              <a:rPr lang="pl-PL" dirty="0" smtClean="0"/>
              <a:t>chorób. Koszty </a:t>
            </a:r>
            <a:r>
              <a:rPr lang="pl-PL" dirty="0"/>
              <a:t>programów prewencyjnych i efekty; np. </a:t>
            </a:r>
            <a:r>
              <a:rPr lang="pl-PL" dirty="0" smtClean="0"/>
              <a:t>p-działanie. Rozwój </a:t>
            </a:r>
            <a:r>
              <a:rPr lang="pl-PL" dirty="0"/>
              <a:t>technologii np. </a:t>
            </a:r>
            <a:r>
              <a:rPr lang="pl-PL" dirty="0" err="1"/>
              <a:t>SmartWach</a:t>
            </a:r>
            <a:r>
              <a:rPr lang="pl-PL" dirty="0"/>
              <a:t> a zdrowie np. </a:t>
            </a:r>
            <a:r>
              <a:rPr lang="pl-PL" dirty="0" err="1"/>
              <a:t>nadciśnieni</a:t>
            </a:r>
            <a:r>
              <a:rPr lang="pl-PL" dirty="0"/>
              <a:t> (jak </a:t>
            </a:r>
            <a:r>
              <a:rPr lang="pl-PL" dirty="0" err="1" smtClean="0"/>
              <a:t>Holter</a:t>
            </a:r>
            <a:r>
              <a:rPr lang="pl-PL" dirty="0" smtClean="0"/>
              <a:t>). Jak </a:t>
            </a:r>
            <a:r>
              <a:rPr lang="pl-PL" dirty="0"/>
              <a:t>funkcjonuje człowiek chory w </a:t>
            </a:r>
            <a:r>
              <a:rPr lang="pl-PL" dirty="0" smtClean="0"/>
              <a:t>społeczeństwie? Jak </a:t>
            </a:r>
            <a:r>
              <a:rPr lang="pl-PL" dirty="0"/>
              <a:t>społeczeństwo odnosi się do człowieka </a:t>
            </a:r>
            <a:r>
              <a:rPr lang="pl-PL" dirty="0" smtClean="0"/>
              <a:t>chorego? Fundacje</a:t>
            </a:r>
            <a:r>
              <a:rPr lang="pl-PL" dirty="0"/>
              <a:t>, </a:t>
            </a:r>
            <a:r>
              <a:rPr lang="pl-PL" dirty="0" smtClean="0"/>
              <a:t>stowarzyszenia. </a:t>
            </a:r>
            <a:r>
              <a:rPr lang="pl-PL" dirty="0" err="1" smtClean="0"/>
              <a:t>Dyspanseryzacja</a:t>
            </a:r>
            <a:r>
              <a:rPr lang="pl-PL" dirty="0"/>
              <a:t>, grupy </a:t>
            </a:r>
            <a:r>
              <a:rPr lang="pl-PL" dirty="0" smtClean="0"/>
              <a:t>ryzyka. Filozofia społeczeństwa. Moralność społeczeństwa. Czy </a:t>
            </a:r>
            <a:r>
              <a:rPr lang="pl-PL" dirty="0"/>
              <a:t>pojedynczy człowiek jest całym </a:t>
            </a:r>
            <a:r>
              <a:rPr lang="pl-PL" dirty="0" smtClean="0"/>
              <a:t>światem?. Czy </a:t>
            </a:r>
            <a:r>
              <a:rPr lang="pl-PL" dirty="0"/>
              <a:t>świat jest jednym </a:t>
            </a:r>
            <a:r>
              <a:rPr lang="pl-PL" dirty="0" smtClean="0"/>
              <a:t>organizmem? Pieniądze </a:t>
            </a:r>
            <a:r>
              <a:rPr lang="pl-PL" dirty="0"/>
              <a:t>a </a:t>
            </a:r>
            <a:r>
              <a:rPr lang="pl-PL" dirty="0" smtClean="0"/>
              <a:t>opieka medyczna.  Ekonomia </a:t>
            </a:r>
            <a:r>
              <a:rPr lang="pl-PL" dirty="0"/>
              <a:t>firm ubezpieczeniowych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435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Ludwik Gumplowicz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„</a:t>
            </a:r>
            <a:r>
              <a:rPr lang="pl-PL" dirty="0"/>
              <a:t>socjologia to nauka o grupach społecznych”.</a:t>
            </a:r>
          </a:p>
        </p:txBody>
      </p:sp>
    </p:spTree>
    <p:extLst>
      <p:ext uri="{BB962C8B-B14F-4D97-AF65-F5344CB8AC3E}">
        <p14:creationId xmlns:p14="http://schemas.microsoft.com/office/powerpoint/2010/main" val="301404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Georg </a:t>
            </a:r>
            <a:r>
              <a:rPr lang="pl-PL" dirty="0" err="1"/>
              <a:t>Simmel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„nauka </a:t>
            </a:r>
            <a:r>
              <a:rPr lang="pl-PL" dirty="0"/>
              <a:t>o stale powtarzających się formach życia społecznego”.</a:t>
            </a:r>
          </a:p>
        </p:txBody>
      </p:sp>
    </p:spTree>
    <p:extLst>
      <p:ext uri="{BB962C8B-B14F-4D97-AF65-F5344CB8AC3E}">
        <p14:creationId xmlns:p14="http://schemas.microsoft.com/office/powerpoint/2010/main" val="1553605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Zygmunt Bauman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</a:t>
            </a:r>
            <a:r>
              <a:rPr lang="pl-PL" dirty="0"/>
              <a:t>socjologia to zazwyczaj spoglądanie na ludzkie czynności, jak na fragmenty większych całości. Owymi całościami są nieprzypadkowe grupy ludzi, które są powiązane siecią wzajemnych zależności”.</a:t>
            </a:r>
          </a:p>
        </p:txBody>
      </p:sp>
    </p:spTree>
    <p:extLst>
      <p:ext uri="{BB962C8B-B14F-4D97-AF65-F5344CB8AC3E}">
        <p14:creationId xmlns:p14="http://schemas.microsoft.com/office/powerpoint/2010/main" val="3057420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Piotr Sztompka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„socjologia </a:t>
            </a:r>
            <a:r>
              <a:rPr lang="pl-PL" dirty="0"/>
              <a:t>zrodziła się, jako naukowe badanie historii”.</a:t>
            </a:r>
          </a:p>
        </p:txBody>
      </p:sp>
    </p:spTree>
    <p:extLst>
      <p:ext uri="{BB962C8B-B14F-4D97-AF65-F5344CB8AC3E}">
        <p14:creationId xmlns:p14="http://schemas.microsoft.com/office/powerpoint/2010/main" val="3809302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Emil Durkheim </a:t>
            </a:r>
            <a:r>
              <a:rPr lang="pl-PL" dirty="0"/>
              <a:t>i </a:t>
            </a:r>
            <a:r>
              <a:rPr lang="pl-PL" dirty="0" smtClean="0"/>
              <a:t>uczniowie </a:t>
            </a:r>
            <a:r>
              <a:rPr lang="pl-PL" dirty="0"/>
              <a:t>jego szkoły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socjologia </a:t>
            </a:r>
            <a:r>
              <a:rPr lang="pl-PL" dirty="0"/>
              <a:t>jest nauką o faktach społecznych. Faktem społecznym jest wszelki sposób działania, zdolny do wywierania na jednostkę przymusu zewnętrznego. Może to być na przykład moralność, prawo, moda...</a:t>
            </a:r>
          </a:p>
        </p:txBody>
      </p:sp>
    </p:spTree>
    <p:extLst>
      <p:ext uri="{BB962C8B-B14F-4D97-AF65-F5344CB8AC3E}">
        <p14:creationId xmlns:p14="http://schemas.microsoft.com/office/powerpoint/2010/main" val="2826683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905</TotalTime>
  <Words>1346</Words>
  <Application>Microsoft Office PowerPoint</Application>
  <PresentationFormat>Panoramiczny</PresentationFormat>
  <Paragraphs>101</Paragraphs>
  <Slides>44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48" baseType="lpstr">
      <vt:lpstr>Tw Cen MT</vt:lpstr>
      <vt:lpstr>Tw Cen MT Condensed</vt:lpstr>
      <vt:lpstr>Wingdings 3</vt:lpstr>
      <vt:lpstr>Integralny</vt:lpstr>
      <vt:lpstr>Socjologia</vt:lpstr>
      <vt:lpstr>Definicja</vt:lpstr>
      <vt:lpstr>Historia</vt:lpstr>
      <vt:lpstr>Jan Szczepański </vt:lpstr>
      <vt:lpstr>Ludwik Gumplowicz </vt:lpstr>
      <vt:lpstr>Georg Simmel </vt:lpstr>
      <vt:lpstr>Zygmunt Bauman </vt:lpstr>
      <vt:lpstr>Piotr Sztompka </vt:lpstr>
      <vt:lpstr>Emil Durkheim i uczniowie jego szkoły</vt:lpstr>
      <vt:lpstr>Georg Lunberg </vt:lpstr>
      <vt:lpstr>Robert Merton </vt:lpstr>
      <vt:lpstr>Funkcje</vt:lpstr>
      <vt:lpstr>Diagnostyka społeczna (socjografia) </vt:lpstr>
      <vt:lpstr>Funkcja apologetyczna </vt:lpstr>
      <vt:lpstr>Funkcja demaskatorska </vt:lpstr>
      <vt:lpstr>Funkcja teoretyczna </vt:lpstr>
      <vt:lpstr>Funkcja socjotechniczna </vt:lpstr>
      <vt:lpstr>socjotechnika</vt:lpstr>
      <vt:lpstr>Socjologia medyczna</vt:lpstr>
      <vt:lpstr>Funkcje</vt:lpstr>
      <vt:lpstr>Dterminanty dziedziny</vt:lpstr>
      <vt:lpstr>Opieka perinatalna</vt:lpstr>
      <vt:lpstr>POCT</vt:lpstr>
      <vt:lpstr>Ubezpieczenia </vt:lpstr>
      <vt:lpstr>Umiejętności</vt:lpstr>
      <vt:lpstr>Zachowania</vt:lpstr>
      <vt:lpstr>Szczepienia</vt:lpstr>
      <vt:lpstr>Edukacja</vt:lpstr>
      <vt:lpstr>Szpitalnictwo</vt:lpstr>
      <vt:lpstr>Opieka ambulatoryjna</vt:lpstr>
      <vt:lpstr>Hospicja</vt:lpstr>
      <vt:lpstr>Ludzie starzy</vt:lpstr>
      <vt:lpstr>Biedni i bogaci</vt:lpstr>
      <vt:lpstr>Wskaźniki</vt:lpstr>
      <vt:lpstr>NTS</vt:lpstr>
      <vt:lpstr>Francis Bacon</vt:lpstr>
      <vt:lpstr>NTS</vt:lpstr>
      <vt:lpstr>kabaret Czesuaf </vt:lpstr>
      <vt:lpstr>XXI wiek</vt:lpstr>
      <vt:lpstr>AIDS</vt:lpstr>
      <vt:lpstr>Le Nouvel observateur 1985 aids, nowa dżuma</vt:lpstr>
      <vt:lpstr>Socjologia i socjologia medycyny</vt:lpstr>
      <vt:lpstr>Wiara w postępy medycyny</vt:lpstr>
      <vt:lpstr>Tematy do kolejnych zajęć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</dc:title>
  <dc:creator>Jacek Rudnicki</dc:creator>
  <cp:lastModifiedBy>Jacek Rudnicki</cp:lastModifiedBy>
  <cp:revision>23</cp:revision>
  <dcterms:created xsi:type="dcterms:W3CDTF">2014-10-01T05:25:00Z</dcterms:created>
  <dcterms:modified xsi:type="dcterms:W3CDTF">2020-11-24T15:29:18Z</dcterms:modified>
</cp:coreProperties>
</file>